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7" r:id="rId6"/>
    <p:sldId id="268" r:id="rId7"/>
    <p:sldId id="261" r:id="rId8"/>
    <p:sldId id="263" r:id="rId9"/>
    <p:sldId id="260" r:id="rId10"/>
    <p:sldId id="265" r:id="rId11"/>
    <p:sldId id="264" r:id="rId12"/>
    <p:sldId id="266" r:id="rId13"/>
    <p:sldId id="262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733CC-A157-4622-9647-7CEC8AA93951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E59AE-7A57-46EC-961C-89C626AC19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815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E59AE-7A57-46EC-961C-89C626AC193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38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9210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6386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97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36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401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80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9744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610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5987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511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0324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620CE-AB83-4022-9FCA-6AEAF48BEEF8}" type="datetimeFigureOut">
              <a:rPr lang="es-ES" smtClean="0"/>
              <a:t>01/04/2014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610E1-0627-4554-A54F-DE76602D9D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343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v26hYTmmZw" TargetMode="External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27089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sz="8000" dirty="0" smtClean="0">
                <a:solidFill>
                  <a:srgbClr val="FF0000"/>
                </a:solidFill>
                <a:latin typeface="Vijaya" pitchFamily="34" charset="0"/>
                <a:cs typeface="Vijaya" pitchFamily="34" charset="0"/>
              </a:rPr>
              <a:t>EL ASOMBROSO MUNDO DE LOS INCAS</a:t>
            </a:r>
            <a:endParaRPr lang="es-ES" sz="8000" dirty="0">
              <a:solidFill>
                <a:srgbClr val="FF0000"/>
              </a:solidFill>
              <a:latin typeface="Vijaya" pitchFamily="34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44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33388" y="1412776"/>
            <a:ext cx="88310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b="1" dirty="0">
                <a:latin typeface="Comic Sans MS" pitchFamily="66" charset="0"/>
              </a:rPr>
              <a:t>La mitología </a:t>
            </a:r>
            <a:r>
              <a:rPr lang="es-ES" dirty="0">
                <a:latin typeface="Comic Sans MS" pitchFamily="66" charset="0"/>
              </a:rPr>
              <a:t>inca estaba formada por una serie de leyendas y mitos. A sus dioses, el pueblo inca les rendían cultos ,al igual que en otras mitologías. Algunos nombres de dioses se repetían o eran llamados de igual forma en distintas provincias del pueblo inca. Más tarde todos estos dioses se unificaron y formaron el que se denomina verdadero panteón inca de divinidades.  </a:t>
            </a:r>
            <a:endParaRPr lang="es-ES" dirty="0" smtClean="0">
              <a:latin typeface="Comic Sans MS" pitchFamily="66" charset="0"/>
            </a:endParaRPr>
          </a:p>
          <a:p>
            <a:endParaRPr lang="es-ES" dirty="0"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130244" y="332656"/>
            <a:ext cx="41056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800" dirty="0">
                <a:latin typeface="Vijaya" pitchFamily="34" charset="0"/>
                <a:cs typeface="Vijaya" pitchFamily="34" charset="0"/>
              </a:rPr>
              <a:t>MITOLOGÍA INCA</a:t>
            </a:r>
          </a:p>
        </p:txBody>
      </p:sp>
      <p:pic>
        <p:nvPicPr>
          <p:cNvPr id="1026" name="Picture 2" descr="https://encrypted-tbn3.gstatic.com/images?q=tbn:ANd9GcTg93W-vaxJPf-3QNFa-1zkxxFPdDBHdUGY35AEAMpj6f6mgPA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917" y="3294096"/>
            <a:ext cx="332003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27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2" y="275228"/>
            <a:ext cx="2209800" cy="1940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7504" y="33018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WIRACOCHA</a:t>
            </a:r>
            <a:endParaRPr lang="es-ES" sz="14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304" y="525372"/>
            <a:ext cx="1688976" cy="2079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483768" y="54847"/>
            <a:ext cx="1688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MAMA QUILLA O MADRE LUNA</a:t>
            </a:r>
            <a:endParaRPr lang="es-ES" sz="14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819" y="370303"/>
            <a:ext cx="1129250" cy="2262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170077" y="121340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PACHACAMAC</a:t>
            </a:r>
            <a:endParaRPr lang="es-ES" sz="1400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777" y="664303"/>
            <a:ext cx="1714500" cy="205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588425" y="60471"/>
            <a:ext cx="1714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PACHAMAMA O MADRE TIERRA</a:t>
            </a:r>
            <a:endParaRPr lang="es-ES" sz="1400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25" y="445141"/>
            <a:ext cx="1262608" cy="1468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99" y="5364092"/>
            <a:ext cx="2073340" cy="1466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233264" y="4833147"/>
            <a:ext cx="1958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MAMA SARA O MADRE DEL MAÍZ</a:t>
            </a:r>
            <a:endParaRPr lang="es-ES" sz="1400" dirty="0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986" y="2692038"/>
            <a:ext cx="1596231" cy="1939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7798622" y="2296152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INTI</a:t>
            </a:r>
            <a:endParaRPr lang="es-ES" sz="1400" dirty="0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17" y="2642423"/>
            <a:ext cx="1229120" cy="2190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107504" y="221583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MAMA COCHA O MADRE  DE LAS AGUAS</a:t>
            </a:r>
            <a:endParaRPr lang="es-ES" sz="1400" dirty="0"/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308" y="3242769"/>
            <a:ext cx="1658937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4963257" y="2799678"/>
            <a:ext cx="1128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ILAPA</a:t>
            </a:r>
            <a:endParaRPr lang="es-ES" sz="1400" dirty="0"/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058" y="4941168"/>
            <a:ext cx="2505075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7074277" y="4678582"/>
            <a:ext cx="1491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APO</a:t>
            </a:r>
            <a:endParaRPr lang="es-ES" sz="1400" dirty="0"/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976" y="3118150"/>
            <a:ext cx="1792287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2483768" y="2739058"/>
            <a:ext cx="1823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WAKON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14520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7200" dirty="0" smtClean="0">
                <a:latin typeface="Vijaya" pitchFamily="34" charset="0"/>
                <a:cs typeface="Vijaya" pitchFamily="34" charset="0"/>
              </a:rPr>
              <a:t>DIOSES</a:t>
            </a:r>
            <a:endParaRPr lang="es-ES" sz="7200" dirty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4525963"/>
          </a:xfrm>
        </p:spPr>
        <p:txBody>
          <a:bodyPr>
            <a:normAutofit fontScale="92500" lnSpcReduction="20000"/>
          </a:bodyPr>
          <a:lstStyle/>
          <a:p>
            <a:r>
              <a:rPr lang="es-ES" sz="1800" dirty="0" smtClean="0">
                <a:latin typeface="Comic Sans MS" pitchFamily="66" charset="0"/>
              </a:rPr>
              <a:t>WIRACOCHA: </a:t>
            </a:r>
            <a:r>
              <a:rPr lang="es-ES" sz="1800" dirty="0"/>
              <a:t> Según los mitos, surgió de las aguas, y creó el cielo y la tierra. Tenía un compañero </a:t>
            </a:r>
            <a:r>
              <a:rPr lang="es-ES" sz="1800" dirty="0" smtClean="0"/>
              <a:t>al lado</a:t>
            </a:r>
            <a:r>
              <a:rPr lang="es-ES" sz="1800" dirty="0"/>
              <a:t>, el Pájaro Inti, una especie de pájaro </a:t>
            </a:r>
            <a:r>
              <a:rPr lang="es-ES" sz="1800" dirty="0" smtClean="0"/>
              <a:t>mago que se suele </a:t>
            </a:r>
            <a:r>
              <a:rPr lang="es-ES" sz="1800" dirty="0" smtClean="0"/>
              <a:t>representar con dos varas.</a:t>
            </a:r>
            <a:endParaRPr lang="es-ES" sz="1800" dirty="0" smtClean="0">
              <a:latin typeface="Comic Sans MS" pitchFamily="66" charset="0"/>
            </a:endParaRPr>
          </a:p>
          <a:p>
            <a:r>
              <a:rPr lang="es-ES" sz="1800" dirty="0" smtClean="0">
                <a:latin typeface="Comic Sans MS" pitchFamily="66" charset="0"/>
              </a:rPr>
              <a:t>MAMA QUILLA: </a:t>
            </a:r>
            <a:r>
              <a:rPr lang="es-ES" sz="1800" dirty="0" smtClean="0"/>
              <a:t>Madre Luna </a:t>
            </a:r>
            <a:r>
              <a:rPr lang="es-ES" sz="1800" dirty="0"/>
              <a:t>era hermana y esposa de Inti; también era considerada madre del </a:t>
            </a:r>
            <a:r>
              <a:rPr lang="es-ES" sz="1800" dirty="0" smtClean="0"/>
              <a:t>firmamento.</a:t>
            </a:r>
            <a:endParaRPr lang="es-ES" sz="1800" dirty="0" smtClean="0">
              <a:latin typeface="Comic Sans MS" pitchFamily="66" charset="0"/>
            </a:endParaRPr>
          </a:p>
          <a:p>
            <a:r>
              <a:rPr lang="es-ES" sz="1800" dirty="0" smtClean="0">
                <a:latin typeface="Comic Sans MS" pitchFamily="66" charset="0"/>
              </a:rPr>
              <a:t>PACHACAMAC: </a:t>
            </a:r>
            <a:r>
              <a:rPr lang="es-ES" sz="1800" dirty="0"/>
              <a:t>D</a:t>
            </a:r>
            <a:r>
              <a:rPr lang="es-ES" sz="1800" dirty="0" smtClean="0"/>
              <a:t>ios </a:t>
            </a:r>
            <a:r>
              <a:rPr lang="es-ES" sz="1800" dirty="0"/>
              <a:t>de los temblores, y su culto hizo un aparente sincretismo con el actual Señor de los </a:t>
            </a:r>
            <a:r>
              <a:rPr lang="es-ES" sz="1800" dirty="0" smtClean="0"/>
              <a:t>Milagros.</a:t>
            </a:r>
            <a:endParaRPr lang="es-ES" sz="1800" dirty="0" smtClean="0">
              <a:latin typeface="Comic Sans MS" pitchFamily="66" charset="0"/>
            </a:endParaRPr>
          </a:p>
          <a:p>
            <a:r>
              <a:rPr lang="es-ES" sz="1800" dirty="0" smtClean="0">
                <a:latin typeface="Comic Sans MS" pitchFamily="66" charset="0"/>
              </a:rPr>
              <a:t>PACHAMAMA: </a:t>
            </a:r>
            <a:r>
              <a:rPr lang="es-ES" sz="1600" dirty="0" smtClean="0">
                <a:latin typeface="Comic Sans MS" pitchFamily="66" charset="0"/>
              </a:rPr>
              <a:t>Madre tierra.</a:t>
            </a:r>
          </a:p>
          <a:p>
            <a:r>
              <a:rPr lang="es-ES" sz="1800" dirty="0" smtClean="0">
                <a:latin typeface="Comic Sans MS" pitchFamily="66" charset="0"/>
              </a:rPr>
              <a:t>MAMA COCHA:</a:t>
            </a:r>
            <a:r>
              <a:rPr lang="es-ES" sz="1800" dirty="0"/>
              <a:t> </a:t>
            </a:r>
            <a:r>
              <a:rPr lang="es-ES" sz="1800" dirty="0" smtClean="0"/>
              <a:t>Madre </a:t>
            </a:r>
            <a:r>
              <a:rPr lang="es-ES" sz="1800" dirty="0"/>
              <a:t>del </a:t>
            </a:r>
            <a:r>
              <a:rPr lang="es-ES" sz="1800" dirty="0" smtClean="0"/>
              <a:t>Mar, </a:t>
            </a:r>
            <a:r>
              <a:rPr lang="es-ES" sz="1800" dirty="0"/>
              <a:t>Mama Cocha es un término que significa “Madre de las Aguas” y es conocida como la Diosa del </a:t>
            </a:r>
            <a:r>
              <a:rPr lang="es-ES" sz="1800" dirty="0" smtClean="0"/>
              <a:t>Mar.</a:t>
            </a:r>
            <a:endParaRPr lang="es-ES" sz="1800" dirty="0" smtClean="0">
              <a:latin typeface="Comic Sans MS" pitchFamily="66" charset="0"/>
            </a:endParaRPr>
          </a:p>
          <a:p>
            <a:r>
              <a:rPr lang="es-ES" sz="1800" dirty="0" smtClean="0">
                <a:latin typeface="Comic Sans MS" pitchFamily="66" charset="0"/>
              </a:rPr>
              <a:t>WAKON: </a:t>
            </a:r>
            <a:r>
              <a:rPr lang="es-ES" sz="1800" dirty="0"/>
              <a:t>U</a:t>
            </a:r>
            <a:r>
              <a:rPr lang="es-ES" sz="1800" dirty="0" smtClean="0"/>
              <a:t>n </a:t>
            </a:r>
            <a:r>
              <a:rPr lang="es-ES" sz="1800" dirty="0"/>
              <a:t>hermano de </a:t>
            </a:r>
            <a:r>
              <a:rPr lang="es-ES" sz="1800" dirty="0" smtClean="0"/>
              <a:t>Pachacamac. </a:t>
            </a:r>
            <a:r>
              <a:rPr lang="es-ES" sz="1800" dirty="0"/>
              <a:t>Según Pachacamac, fue un dios maligno y devorador de niños, de risa cruel y habilidad para rodar por las montañas. Según el </a:t>
            </a:r>
            <a:r>
              <a:rPr lang="es-ES" sz="1800" dirty="0" smtClean="0"/>
              <a:t>mito </a:t>
            </a:r>
            <a:r>
              <a:rPr lang="es-ES" sz="1800" dirty="0"/>
              <a:t>es </a:t>
            </a:r>
            <a:r>
              <a:rPr lang="es-ES" sz="1800" dirty="0" smtClean="0"/>
              <a:t>considerado </a:t>
            </a:r>
            <a:r>
              <a:rPr lang="es-ES" sz="1800" dirty="0"/>
              <a:t>como el Dios del Fuego y la Sequía. </a:t>
            </a:r>
            <a:endParaRPr lang="es-ES" sz="1800" dirty="0" smtClean="0"/>
          </a:p>
          <a:p>
            <a:r>
              <a:rPr lang="es-ES" sz="1800" dirty="0" smtClean="0">
                <a:latin typeface="Comic Sans MS" pitchFamily="66" charset="0"/>
              </a:rPr>
              <a:t>ILAPA: </a:t>
            </a:r>
            <a:r>
              <a:rPr lang="es-ES" sz="1700" dirty="0" smtClean="0">
                <a:latin typeface="Comic Sans MS" pitchFamily="66" charset="0"/>
              </a:rPr>
              <a:t>Era</a:t>
            </a:r>
            <a:r>
              <a:rPr lang="es-ES" sz="1800" dirty="0" smtClean="0">
                <a:latin typeface="Comic Sans MS" pitchFamily="66" charset="0"/>
              </a:rPr>
              <a:t> </a:t>
            </a:r>
            <a:r>
              <a:rPr lang="es-ES" sz="1800" dirty="0" smtClean="0"/>
              <a:t>el </a:t>
            </a:r>
            <a:r>
              <a:rPr lang="es-ES" sz="1800" dirty="0"/>
              <a:t>dios del clima y uno de los dioses más populares. Su nombre significa rayos y truenos. Se creía que hacía llover desde la Vía Láctea con agua que guardaba en una jarra. </a:t>
            </a:r>
            <a:endParaRPr lang="es-ES" sz="1800" dirty="0" smtClean="0">
              <a:latin typeface="Comic Sans MS" pitchFamily="66" charset="0"/>
            </a:endParaRPr>
          </a:p>
          <a:p>
            <a:r>
              <a:rPr lang="es-ES" sz="1800" dirty="0" smtClean="0">
                <a:latin typeface="Comic Sans MS" pitchFamily="66" charset="0"/>
              </a:rPr>
              <a:t>INTI: </a:t>
            </a:r>
            <a:r>
              <a:rPr lang="es-ES" sz="1800" dirty="0" smtClean="0"/>
              <a:t>El Sol, </a:t>
            </a:r>
            <a:r>
              <a:rPr lang="es-ES" sz="1800" dirty="0"/>
              <a:t>llamado "Siervo de Viracocha", ejercía la soberanía actual en el plano divino, del mismo modo que un intermediario, el Emperador Incaico, llamado "Hijo de Inti</a:t>
            </a:r>
            <a:r>
              <a:rPr lang="es-ES" sz="1800" dirty="0" smtClean="0"/>
              <a:t>"</a:t>
            </a:r>
            <a:endParaRPr lang="es-ES" sz="1800" dirty="0" smtClean="0">
              <a:latin typeface="Comic Sans MS" pitchFamily="66" charset="0"/>
            </a:endParaRPr>
          </a:p>
          <a:p>
            <a:r>
              <a:rPr lang="es-ES" sz="1800" dirty="0" smtClean="0">
                <a:latin typeface="Comic Sans MS" pitchFamily="66" charset="0"/>
              </a:rPr>
              <a:t>MAMA SARA: </a:t>
            </a:r>
            <a:r>
              <a:rPr lang="es-ES" sz="1800" dirty="0" smtClean="0"/>
              <a:t>Madre </a:t>
            </a:r>
            <a:r>
              <a:rPr lang="es-ES" sz="1800" dirty="0"/>
              <a:t>Maíz o del </a:t>
            </a:r>
            <a:r>
              <a:rPr lang="es-ES" sz="1800" dirty="0" smtClean="0"/>
              <a:t>alimento.</a:t>
            </a:r>
          </a:p>
          <a:p>
            <a:r>
              <a:rPr lang="es-ES" sz="1800" dirty="0" smtClean="0">
                <a:latin typeface="Comic Sans MS" pitchFamily="66" charset="0"/>
              </a:rPr>
              <a:t>APO:</a:t>
            </a:r>
            <a:r>
              <a:rPr lang="es-ES" sz="1800" dirty="0"/>
              <a:t> </a:t>
            </a:r>
            <a:r>
              <a:rPr lang="es-ES" sz="1800" dirty="0" smtClean="0"/>
              <a:t>Son Espíritus </a:t>
            </a:r>
            <a:r>
              <a:rPr lang="es-ES" sz="1800" dirty="0"/>
              <a:t>Protectores de las Montañas. </a:t>
            </a:r>
            <a:endParaRPr lang="es-ES" sz="18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11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rgbClr val="00B0F0"/>
                </a:solidFill>
                <a:latin typeface="Comic Sans MS" pitchFamily="66" charset="0"/>
              </a:rPr>
              <a:t>HECHO POR:</a:t>
            </a:r>
          </a:p>
          <a:p>
            <a:pPr marL="0" indent="0">
              <a:buNone/>
            </a:pPr>
            <a:r>
              <a:rPr lang="es-ES" dirty="0" smtClean="0">
                <a:solidFill>
                  <a:srgbClr val="00B0F0"/>
                </a:solidFill>
                <a:latin typeface="Comic Sans MS" pitchFamily="66" charset="0"/>
              </a:rPr>
              <a:t>CARLA, MARKEL Y ELIANA</a:t>
            </a:r>
            <a:endParaRPr lang="es-ES" dirty="0" smtClean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67544" y="2636912"/>
            <a:ext cx="136815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200" dirty="0" smtClean="0">
                <a:hlinkClick r:id="rId3"/>
              </a:rPr>
              <a:t>VIDEO</a:t>
            </a:r>
            <a:endParaRPr lang="es-ES" sz="3200" dirty="0"/>
          </a:p>
        </p:txBody>
      </p:sp>
      <p:sp>
        <p:nvSpPr>
          <p:cNvPr id="2" name="1 CuadroTexto"/>
          <p:cNvSpPr txBox="1"/>
          <p:nvPr/>
        </p:nvSpPr>
        <p:spPr>
          <a:xfrm>
            <a:off x="6804248" y="762155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smtClean="0">
                <a:solidFill>
                  <a:srgbClr val="00B0F0"/>
                </a:solidFill>
                <a:latin typeface="Comic Sans MS" pitchFamily="66" charset="0"/>
              </a:rPr>
              <a:t>21A</a:t>
            </a:r>
            <a:endParaRPr lang="es-ES" sz="4800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16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600" dirty="0" smtClean="0">
                <a:latin typeface="Vijaya" pitchFamily="34" charset="0"/>
                <a:cs typeface="Vijaya" pitchFamily="34" charset="0"/>
              </a:rPr>
              <a:t>LOS INCAS</a:t>
            </a:r>
            <a:endParaRPr lang="es-ES" sz="6600" dirty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latin typeface="Comic Sans MS" pitchFamily="66" charset="0"/>
              </a:rPr>
              <a:t>En la Edad Media, los </a:t>
            </a:r>
            <a:r>
              <a:rPr lang="es-ES" sz="2000" i="1" dirty="0" smtClean="0">
                <a:latin typeface="Comic Sans MS" pitchFamily="66" charset="0"/>
              </a:rPr>
              <a:t>Incas </a:t>
            </a:r>
            <a:r>
              <a:rPr lang="es-ES" sz="2000" dirty="0" smtClean="0">
                <a:latin typeface="Comic Sans MS" pitchFamily="66" charset="0"/>
              </a:rPr>
              <a:t>fueron los dirigentes del imperio americano más grande. Cerca del fin del siglo XIV, el imperio comenzó a extenderse de su región inicial en la región de </a:t>
            </a:r>
            <a:r>
              <a:rPr lang="es-ES" sz="2000" i="1" dirty="0" smtClean="0">
                <a:latin typeface="Comic Sans MS" pitchFamily="66" charset="0"/>
              </a:rPr>
              <a:t>Cuzco </a:t>
            </a:r>
            <a:r>
              <a:rPr lang="es-ES" sz="2000" dirty="0" smtClean="0">
                <a:latin typeface="Comic Sans MS" pitchFamily="66" charset="0"/>
              </a:rPr>
              <a:t>hasta la región sur de las montañas </a:t>
            </a:r>
            <a:r>
              <a:rPr lang="es-ES" sz="2000" dirty="0" smtClean="0">
                <a:latin typeface="Comic Sans MS" pitchFamily="66" charset="0"/>
              </a:rPr>
              <a:t>Andinas(Andes) </a:t>
            </a:r>
            <a:r>
              <a:rPr lang="es-ES" sz="2000" dirty="0" smtClean="0">
                <a:latin typeface="Comic Sans MS" pitchFamily="66" charset="0"/>
              </a:rPr>
              <a:t>de </a:t>
            </a:r>
            <a:r>
              <a:rPr lang="es-ES" sz="2000" i="1" dirty="0" smtClean="0">
                <a:latin typeface="Comic Sans MS" pitchFamily="66" charset="0"/>
              </a:rPr>
              <a:t>América del Sur</a:t>
            </a:r>
            <a:r>
              <a:rPr lang="es-ES" sz="2000" dirty="0" smtClean="0">
                <a:latin typeface="Comic Sans MS" pitchFamily="66" charset="0"/>
              </a:rPr>
              <a:t>. </a:t>
            </a:r>
            <a:endParaRPr lang="es-ES" sz="2000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89" y="3157380"/>
            <a:ext cx="2646040" cy="313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57380"/>
            <a:ext cx="2337771" cy="298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72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Vijaya" pitchFamily="34" charset="0"/>
                <a:cs typeface="Vijaya" pitchFamily="34" charset="0"/>
              </a:rPr>
              <a:t>EL IMPERIO INCA</a:t>
            </a:r>
            <a:endParaRPr lang="es-ES" dirty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800" dirty="0" smtClean="0">
                <a:latin typeface="Comic Sans MS" pitchFamily="66" charset="0"/>
              </a:rPr>
              <a:t>Los Incas llamaban a su territorio</a:t>
            </a:r>
            <a:r>
              <a:rPr lang="es-ES" sz="1800" i="1" dirty="0" smtClean="0">
                <a:latin typeface="Comic Sans MS" pitchFamily="66" charset="0"/>
              </a:rPr>
              <a:t> Tawantinsuyu</a:t>
            </a:r>
            <a:r>
              <a:rPr lang="es-ES" sz="1800" dirty="0" smtClean="0">
                <a:latin typeface="Comic Sans MS" pitchFamily="66" charset="0"/>
              </a:rPr>
              <a:t>, lo que en </a:t>
            </a:r>
            <a:r>
              <a:rPr lang="es-ES" sz="1800" i="1" dirty="0" smtClean="0">
                <a:latin typeface="Comic Sans MS" pitchFamily="66" charset="0"/>
              </a:rPr>
              <a:t>Quechua</a:t>
            </a:r>
            <a:r>
              <a:rPr lang="es-ES" sz="1800" dirty="0" smtClean="0">
                <a:latin typeface="Comic Sans MS" pitchFamily="66" charset="0"/>
              </a:rPr>
              <a:t>, el idioma inca, significa “Las Cuatro Partes”. Su capital del imperio es Cuzco. El </a:t>
            </a:r>
            <a:r>
              <a:rPr lang="es-ES" sz="1800" i="1" dirty="0" smtClean="0">
                <a:latin typeface="Comic Sans MS" pitchFamily="66" charset="0"/>
              </a:rPr>
              <a:t>Quechua  </a:t>
            </a:r>
            <a:r>
              <a:rPr lang="es-ES" sz="1800" dirty="0" smtClean="0">
                <a:latin typeface="Comic Sans MS" pitchFamily="66" charset="0"/>
              </a:rPr>
              <a:t>fue el idioma oficial y hablado en la mayoría de las comunidades hasta la llegada de los españoles.</a:t>
            </a:r>
            <a:endParaRPr lang="es-ES" sz="1800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12976"/>
            <a:ext cx="2520280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867178"/>
            <a:ext cx="3209925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759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3702" y="-171400"/>
            <a:ext cx="8229600" cy="1143000"/>
          </a:xfrm>
        </p:spPr>
        <p:txBody>
          <a:bodyPr/>
          <a:lstStyle/>
          <a:p>
            <a:r>
              <a:rPr lang="es-ES" dirty="0" smtClean="0">
                <a:latin typeface="Vijaya" pitchFamily="34" charset="0"/>
                <a:cs typeface="Vijaya" pitchFamily="34" charset="0"/>
              </a:rPr>
              <a:t>LA ARQUITECTURA</a:t>
            </a:r>
            <a:endParaRPr lang="es-ES" dirty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3702" y="980728"/>
            <a:ext cx="8229600" cy="4525963"/>
          </a:xfrm>
        </p:spPr>
        <p:txBody>
          <a:bodyPr>
            <a:normAutofit/>
          </a:bodyPr>
          <a:lstStyle/>
          <a:p>
            <a:r>
              <a:rPr lang="es-ES" sz="1800" dirty="0" smtClean="0">
                <a:latin typeface="Comic Sans MS" pitchFamily="66" charset="0"/>
              </a:rPr>
              <a:t>Los Incas desarrollaron la ingeniería y el trabajo fino de la piedra con un estilo de arquitectura de técnicas avanzadas. Las </a:t>
            </a:r>
            <a:r>
              <a:rPr lang="es-ES" sz="1800" dirty="0">
                <a:latin typeface="Comic Sans MS" pitchFamily="66" charset="0"/>
              </a:rPr>
              <a:t>estructuras eran de un solo piso, con un perfecto ensamblado de piedras talladas; también se usaban ladrillos de adobe y paja en las regiones costeras. En las regiones montañosas, como </a:t>
            </a:r>
            <a:r>
              <a:rPr lang="es-ES" sz="1800" dirty="0" smtClean="0">
                <a:latin typeface="Comic Sans MS" pitchFamily="66" charset="0"/>
              </a:rPr>
              <a:t>el </a:t>
            </a:r>
            <a:r>
              <a:rPr lang="es-ES" sz="1800" i="1" dirty="0">
                <a:latin typeface="Comic Sans MS" pitchFamily="66" charset="0"/>
              </a:rPr>
              <a:t>Machu Picchu</a:t>
            </a:r>
            <a:r>
              <a:rPr lang="es-ES" sz="1800" dirty="0">
                <a:latin typeface="Comic Sans MS" pitchFamily="66" charset="0"/>
              </a:rPr>
              <a:t>, la arquitectura inca refleja  </a:t>
            </a:r>
            <a:r>
              <a:rPr lang="es-ES" sz="1800" dirty="0" smtClean="0">
                <a:latin typeface="Comic Sans MS" pitchFamily="66" charset="0"/>
              </a:rPr>
              <a:t>a menudo </a:t>
            </a:r>
            <a:r>
              <a:rPr lang="es-ES" sz="1800" dirty="0">
                <a:latin typeface="Comic Sans MS" pitchFamily="66" charset="0"/>
              </a:rPr>
              <a:t>algunas adaptaciones ingeniosas del relieve natural</a:t>
            </a:r>
            <a:r>
              <a:rPr lang="es-ES" sz="1800" dirty="0" smtClean="0">
                <a:latin typeface="Comic Sans MS" pitchFamily="66" charset="0"/>
              </a:rPr>
              <a:t>.</a:t>
            </a:r>
            <a:endParaRPr lang="es-ES" sz="1800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05316"/>
            <a:ext cx="4059489" cy="1919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524" y="2905316"/>
            <a:ext cx="3384376" cy="319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756" y="4941168"/>
            <a:ext cx="26003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66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3200" dirty="0" smtClean="0">
                <a:latin typeface="Vijaya" pitchFamily="34" charset="0"/>
                <a:cs typeface="Vijaya" pitchFamily="34" charset="0"/>
              </a:rPr>
              <a:t>CARACTERÍSTICAS DE LA </a:t>
            </a:r>
            <a:r>
              <a:rPr lang="es-ES" sz="3200" dirty="0" smtClean="0">
                <a:latin typeface="Vijaya" pitchFamily="34" charset="0"/>
                <a:cs typeface="Vijaya" pitchFamily="34" charset="0"/>
              </a:rPr>
              <a:t>ARQUITECTURA </a:t>
            </a:r>
            <a:endParaRPr lang="es-ES" sz="3200" dirty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1600" b="1" dirty="0" smtClean="0">
                <a:latin typeface="Comic Sans MS" pitchFamily="66" charset="0"/>
              </a:rPr>
              <a:t>Solidez 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Los muros eran construidos con piedras </a:t>
            </a:r>
            <a:r>
              <a:rPr lang="es-ES" sz="1600" dirty="0" smtClean="0">
                <a:latin typeface="Comic Sans MS" pitchFamily="66" charset="0"/>
              </a:rPr>
              <a:t>talladas </a:t>
            </a:r>
            <a:r>
              <a:rPr lang="es-ES" sz="1600" dirty="0">
                <a:latin typeface="Comic Sans MS" pitchFamily="66" charset="0"/>
              </a:rPr>
              <a:t>y </a:t>
            </a:r>
            <a:r>
              <a:rPr lang="es-ES" sz="1600" dirty="0" smtClean="0">
                <a:latin typeface="Comic Sans MS" pitchFamily="66" charset="0"/>
              </a:rPr>
              <a:t>pulidas, </a:t>
            </a:r>
            <a:r>
              <a:rPr lang="es-ES" sz="1600" dirty="0">
                <a:latin typeface="Comic Sans MS" pitchFamily="66" charset="0"/>
              </a:rPr>
              <a:t>las que </a:t>
            </a:r>
            <a:r>
              <a:rPr lang="es-ES" sz="1600" dirty="0" smtClean="0">
                <a:latin typeface="Comic Sans MS" pitchFamily="66" charset="0"/>
              </a:rPr>
              <a:t>se unían </a:t>
            </a:r>
            <a:r>
              <a:rPr lang="es-ES" sz="1600" dirty="0">
                <a:latin typeface="Comic Sans MS" pitchFamily="66" charset="0"/>
              </a:rPr>
              <a:t>con admirable </a:t>
            </a:r>
            <a:r>
              <a:rPr lang="es-ES" sz="1600" dirty="0" smtClean="0">
                <a:latin typeface="Comic Sans MS" pitchFamily="66" charset="0"/>
              </a:rPr>
              <a:t>precisión sin necesidad de ningún elemento para pegarlo .Esta </a:t>
            </a:r>
            <a:r>
              <a:rPr lang="es-ES" sz="1600" dirty="0">
                <a:latin typeface="Comic Sans MS" pitchFamily="66" charset="0"/>
              </a:rPr>
              <a:t>solidez ha hecho que los conjuntos arquitectónicos permanezcan inalterables al paso del tiempo. </a:t>
            </a:r>
          </a:p>
          <a:p>
            <a:pPr marL="0" indent="0">
              <a:buNone/>
            </a:pPr>
            <a:r>
              <a:rPr lang="es-ES" sz="1600" dirty="0" smtClean="0">
                <a:latin typeface="Comic Sans MS" pitchFamily="66" charset="0"/>
              </a:rPr>
              <a:t>Las piedras eran </a:t>
            </a:r>
            <a:r>
              <a:rPr lang="es-ES" sz="1600" dirty="0">
                <a:latin typeface="Comic Sans MS" pitchFamily="66" charset="0"/>
              </a:rPr>
              <a:t>gigantes</a:t>
            </a:r>
            <a:r>
              <a:rPr lang="es-ES" sz="1600" dirty="0" smtClean="0">
                <a:latin typeface="Comic Sans MS" pitchFamily="66" charset="0"/>
              </a:rPr>
              <a:t>, </a:t>
            </a:r>
            <a:r>
              <a:rPr lang="es-ES" sz="1600" dirty="0">
                <a:latin typeface="Comic Sans MS" pitchFamily="66" charset="0"/>
              </a:rPr>
              <a:t>usadas de tal manera que encajaba una con otra. </a:t>
            </a:r>
            <a:endParaRPr lang="es-ES" sz="16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s-ES" sz="1600" b="1" dirty="0" smtClean="0">
                <a:latin typeface="Comic Sans MS" pitchFamily="66" charset="0"/>
              </a:rPr>
              <a:t>Sencillez</a:t>
            </a:r>
            <a:endParaRPr lang="es-ES" sz="1600" b="1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Los edificios no llevaban muchos adornos </a:t>
            </a:r>
            <a:r>
              <a:rPr lang="es-ES" sz="1600" dirty="0" smtClean="0">
                <a:latin typeface="Comic Sans MS" pitchFamily="66" charset="0"/>
              </a:rPr>
              <a:t>ni complicados</a:t>
            </a:r>
            <a:r>
              <a:rPr lang="es-ES" sz="1600" dirty="0">
                <a:latin typeface="Comic Sans MS" pitchFamily="66" charset="0"/>
              </a:rPr>
              <a:t>, ninguna clase de decoración artística en sus construcciones, solo lo necesario para mantenerlo en pie. Sus figuras representaban a sus dioses; las piedras tenían forma poligonal de varios lados y ángulos, siendo variable su tamaño. </a:t>
            </a:r>
          </a:p>
          <a:p>
            <a:pPr marL="0" indent="0">
              <a:buNone/>
            </a:pPr>
            <a:r>
              <a:rPr lang="es-ES" sz="1600" b="1" dirty="0">
                <a:latin typeface="Comic Sans MS" pitchFamily="66" charset="0"/>
              </a:rPr>
              <a:t>Simetría</a:t>
            </a:r>
          </a:p>
          <a:p>
            <a:r>
              <a:rPr lang="es-ES" sz="1600" dirty="0">
                <a:latin typeface="Comic Sans MS" pitchFamily="66" charset="0"/>
              </a:rPr>
              <a:t>Puesto que los muros y construcciones todos guardaban relación con el </a:t>
            </a:r>
            <a:r>
              <a:rPr lang="es-ES" sz="1600" dirty="0" smtClean="0">
                <a:latin typeface="Comic Sans MS" pitchFamily="66" charset="0"/>
              </a:rPr>
              <a:t>conjunto. Los </a:t>
            </a:r>
            <a:r>
              <a:rPr lang="es-ES" sz="1600" dirty="0">
                <a:latin typeface="Comic Sans MS" pitchFamily="66" charset="0"/>
              </a:rPr>
              <a:t>muros tenían forma trapezoidal (anchos en la base y delgados en la parte </a:t>
            </a:r>
            <a:r>
              <a:rPr lang="es-ES" sz="1600" dirty="0" smtClean="0">
                <a:latin typeface="Comic Sans MS" pitchFamily="66" charset="0"/>
              </a:rPr>
              <a:t>superior), ello </a:t>
            </a:r>
            <a:r>
              <a:rPr lang="es-ES" sz="1600" dirty="0">
                <a:latin typeface="Comic Sans MS" pitchFamily="66" charset="0"/>
              </a:rPr>
              <a:t>se debía a que las piedras descansaban directamente sobre el suelo ya que no emplearon cimientos .Las puertas también eran trapezoidales no utilizaban ventanas, pero si </a:t>
            </a:r>
            <a:r>
              <a:rPr lang="es-ES" sz="1600" dirty="0" smtClean="0">
                <a:latin typeface="Comic Sans MS" pitchFamily="66" charset="0"/>
              </a:rPr>
              <a:t>nichos (c</a:t>
            </a:r>
            <a:r>
              <a:rPr lang="es-ES" sz="1600" dirty="0" smtClean="0">
                <a:latin typeface="Comic Sans MS" pitchFamily="66" charset="0"/>
              </a:rPr>
              <a:t>oncavidad </a:t>
            </a:r>
            <a:r>
              <a:rPr lang="es-ES" sz="1600" dirty="0">
                <a:latin typeface="Comic Sans MS" pitchFamily="66" charset="0"/>
              </a:rPr>
              <a:t>en el espesor de un muro para colocar un objeto </a:t>
            </a:r>
            <a:r>
              <a:rPr lang="es-ES" sz="1600" dirty="0" smtClean="0">
                <a:latin typeface="Comic Sans MS" pitchFamily="66" charset="0"/>
              </a:rPr>
              <a:t>decorativo) </a:t>
            </a:r>
            <a:r>
              <a:rPr lang="es-ES" sz="1600" dirty="0" smtClean="0">
                <a:latin typeface="Comic Sans MS" pitchFamily="66" charset="0"/>
              </a:rPr>
              <a:t>que </a:t>
            </a:r>
            <a:r>
              <a:rPr lang="es-ES" sz="1600" dirty="0" smtClean="0">
                <a:latin typeface="Comic Sans MS" pitchFamily="66" charset="0"/>
              </a:rPr>
              <a:t>se situaban</a:t>
            </a:r>
            <a:r>
              <a:rPr lang="es-ES" sz="1600" dirty="0" smtClean="0">
                <a:latin typeface="Comic Sans MS" pitchFamily="66" charset="0"/>
              </a:rPr>
              <a:t> </a:t>
            </a:r>
            <a:r>
              <a:rPr lang="es-ES" sz="1600" dirty="0">
                <a:latin typeface="Comic Sans MS" pitchFamily="66" charset="0"/>
              </a:rPr>
              <a:t>a los lados de las entradas de los monumentos. </a:t>
            </a:r>
          </a:p>
        </p:txBody>
      </p:sp>
    </p:spTree>
    <p:extLst>
      <p:ext uri="{BB962C8B-B14F-4D97-AF65-F5344CB8AC3E}">
        <p14:creationId xmlns:p14="http://schemas.microsoft.com/office/powerpoint/2010/main" val="349961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es-ES" sz="5400" dirty="0" smtClean="0">
                <a:latin typeface="Vijaya" pitchFamily="34" charset="0"/>
                <a:cs typeface="Vijaya" pitchFamily="34" charset="0"/>
              </a:rPr>
              <a:t>ESCULTURA Y PINTURA</a:t>
            </a:r>
            <a:endParaRPr lang="es-ES" sz="5400" dirty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" dirty="0"/>
              <a:t>C</a:t>
            </a:r>
            <a:r>
              <a:rPr lang="es-ES" dirty="0" smtClean="0"/>
              <a:t>aracterísticas </a:t>
            </a:r>
            <a:r>
              <a:rPr lang="es-ES" dirty="0"/>
              <a:t>de la escultura y pintura Inca. </a:t>
            </a:r>
            <a:endParaRPr lang="es-ES" dirty="0" smtClean="0"/>
          </a:p>
          <a:p>
            <a:r>
              <a:rPr lang="es-ES" dirty="0" smtClean="0"/>
              <a:t>Escultura</a:t>
            </a:r>
            <a:r>
              <a:rPr lang="es-ES" dirty="0"/>
              <a:t>: 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Los incas tenían tradiciones </a:t>
            </a:r>
            <a:r>
              <a:rPr lang="es-ES" dirty="0"/>
              <a:t>artísticas </a:t>
            </a:r>
            <a:r>
              <a:rPr lang="es-ES" dirty="0" smtClean="0"/>
              <a:t>andinas y </a:t>
            </a:r>
            <a:r>
              <a:rPr lang="es-ES" dirty="0"/>
              <a:t>supieron imprimir un carácter propio. </a:t>
            </a:r>
            <a:r>
              <a:rPr lang="es-ES" dirty="0"/>
              <a:t>S</a:t>
            </a:r>
            <a:r>
              <a:rPr lang="es-ES" dirty="0" smtClean="0"/>
              <a:t>us </a:t>
            </a:r>
            <a:r>
              <a:rPr lang="es-ES" dirty="0"/>
              <a:t>obras </a:t>
            </a:r>
            <a:r>
              <a:rPr lang="es-ES" dirty="0" smtClean="0"/>
              <a:t>se </a:t>
            </a:r>
            <a:r>
              <a:rPr lang="es-ES" dirty="0"/>
              <a:t>basaron en una simplificación de las formas por medio de volúmenes geométricos sencillos. </a:t>
            </a:r>
            <a:r>
              <a:rPr lang="es-ES" dirty="0" smtClean="0"/>
              <a:t>El </a:t>
            </a:r>
            <a:r>
              <a:rPr lang="es-ES" dirty="0"/>
              <a:t>arte inca se caracterizó por la sobriedad, la geometría y la síntesis, tendiendo más a lo práctico y funcional que a lo formal. </a:t>
            </a:r>
            <a:endParaRPr lang="es-ES" dirty="0" smtClean="0"/>
          </a:p>
          <a:p>
            <a:r>
              <a:rPr lang="es-ES" dirty="0" smtClean="0"/>
              <a:t>Pintura:</a:t>
            </a:r>
            <a:endParaRPr lang="es-ES" dirty="0"/>
          </a:p>
          <a:p>
            <a:pPr marL="0" indent="0">
              <a:buNone/>
            </a:pPr>
            <a:r>
              <a:rPr lang="es-ES" dirty="0" smtClean="0"/>
              <a:t>La </a:t>
            </a:r>
            <a:r>
              <a:rPr lang="es-ES" dirty="0"/>
              <a:t>pintura inca se hacía sobre mantos o murales en las </a:t>
            </a:r>
            <a:r>
              <a:rPr lang="es-ES" dirty="0" smtClean="0"/>
              <a:t>paredes y se </a:t>
            </a:r>
            <a:r>
              <a:rPr lang="es-ES" dirty="0"/>
              <a:t>enlucían con barro para poder pintar sobre ellas</a:t>
            </a:r>
            <a:r>
              <a:rPr lang="es-ES" dirty="0" smtClean="0"/>
              <a:t>. </a:t>
            </a:r>
            <a:r>
              <a:rPr lang="es-ES" dirty="0"/>
              <a:t>En los tejidos, las pinturas se hacían sobre mantos de </a:t>
            </a:r>
            <a:r>
              <a:rPr lang="es-ES" dirty="0" smtClean="0"/>
              <a:t>lana y se solían utilizar colores vivos. </a:t>
            </a:r>
            <a:br>
              <a:rPr lang="es-ES" dirty="0" smtClean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2177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s-ES" dirty="0" smtClean="0">
                <a:latin typeface="Vijaya" pitchFamily="34" charset="0"/>
                <a:cs typeface="Vijaya" pitchFamily="34" charset="0"/>
              </a:rPr>
              <a:t>EL ARTE</a:t>
            </a:r>
            <a:endParaRPr lang="es-ES" dirty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r>
              <a:rPr lang="es-ES" sz="1700" dirty="0">
                <a:latin typeface="Comic Sans MS" pitchFamily="66" charset="0"/>
              </a:rPr>
              <a:t>El </a:t>
            </a:r>
            <a:r>
              <a:rPr lang="es-ES" sz="1700" b="1" dirty="0">
                <a:latin typeface="Comic Sans MS" pitchFamily="66" charset="0"/>
              </a:rPr>
              <a:t>arte incaico</a:t>
            </a:r>
            <a:r>
              <a:rPr lang="es-ES" sz="1700" dirty="0">
                <a:latin typeface="Comic Sans MS" pitchFamily="66" charset="0"/>
              </a:rPr>
              <a:t>, muchas veces </a:t>
            </a:r>
            <a:r>
              <a:rPr lang="es-ES" sz="1700" dirty="0" smtClean="0">
                <a:latin typeface="Comic Sans MS" pitchFamily="66" charset="0"/>
              </a:rPr>
              <a:t>es influenciado </a:t>
            </a:r>
            <a:r>
              <a:rPr lang="es-ES" sz="1700" dirty="0">
                <a:latin typeface="Comic Sans MS" pitchFamily="66" charset="0"/>
              </a:rPr>
              <a:t>por los </a:t>
            </a:r>
            <a:r>
              <a:rPr lang="es-ES" sz="1700" b="1" dirty="0">
                <a:latin typeface="Comic Sans MS" pitchFamily="66" charset="0"/>
              </a:rPr>
              <a:t>motivos religiosos</a:t>
            </a:r>
            <a:r>
              <a:rPr lang="es-ES" sz="1700" dirty="0">
                <a:latin typeface="Comic Sans MS" pitchFamily="66" charset="0"/>
              </a:rPr>
              <a:t>, se vinculó a la artesanía en sus distintos aspectos y buscó la belleza. </a:t>
            </a:r>
            <a:endParaRPr lang="es-ES" sz="1700" dirty="0" smtClean="0">
              <a:latin typeface="Comic Sans MS" pitchFamily="66" charset="0"/>
            </a:endParaRPr>
          </a:p>
          <a:p>
            <a:r>
              <a:rPr lang="es-ES" sz="1700" dirty="0" smtClean="0">
                <a:latin typeface="Comic Sans MS" pitchFamily="66" charset="0"/>
              </a:rPr>
              <a:t>El </a:t>
            </a:r>
            <a:r>
              <a:rPr lang="es-ES" sz="1700" b="1" dirty="0">
                <a:latin typeface="Comic Sans MS" pitchFamily="66" charset="0"/>
              </a:rPr>
              <a:t>arte en madera</a:t>
            </a:r>
            <a:r>
              <a:rPr lang="es-ES" sz="1700" dirty="0">
                <a:latin typeface="Comic Sans MS" pitchFamily="66" charset="0"/>
              </a:rPr>
              <a:t> de </a:t>
            </a:r>
            <a:r>
              <a:rPr lang="es-ES" sz="1700" dirty="0" smtClean="0">
                <a:latin typeface="Comic Sans MS" pitchFamily="66" charset="0"/>
              </a:rPr>
              <a:t>los incas quedó </a:t>
            </a:r>
            <a:r>
              <a:rPr lang="es-ES" sz="1700" dirty="0">
                <a:latin typeface="Comic Sans MS" pitchFamily="66" charset="0"/>
              </a:rPr>
              <a:t>plasmado a través de sus </a:t>
            </a:r>
            <a:r>
              <a:rPr lang="es-ES" sz="1700" b="1" dirty="0" smtClean="0">
                <a:latin typeface="Comic Sans MS" pitchFamily="66" charset="0"/>
              </a:rPr>
              <a:t>queros</a:t>
            </a:r>
            <a:r>
              <a:rPr lang="es-ES" sz="1700" dirty="0" smtClean="0">
                <a:latin typeface="Comic Sans MS" pitchFamily="66" charset="0"/>
              </a:rPr>
              <a:t>. Se </a:t>
            </a:r>
            <a:r>
              <a:rPr lang="es-ES" sz="1700" dirty="0">
                <a:latin typeface="Comic Sans MS" pitchFamily="66" charset="0"/>
              </a:rPr>
              <a:t>trata de vasos de madera con decoración policromada. Sus dimensiones son relativamente uniformes, con una altura promedio de 20 a 22 cm.</a:t>
            </a:r>
            <a:br>
              <a:rPr lang="es-ES" sz="1700" dirty="0">
                <a:latin typeface="Comic Sans MS" pitchFamily="66" charset="0"/>
              </a:rPr>
            </a:br>
            <a:r>
              <a:rPr lang="es-ES" sz="1700" dirty="0">
                <a:latin typeface="Comic Sans MS" pitchFamily="66" charset="0"/>
              </a:rPr>
              <a:t>Los </a:t>
            </a:r>
            <a:r>
              <a:rPr lang="es-ES" sz="1700" dirty="0" smtClean="0">
                <a:latin typeface="Comic Sans MS" pitchFamily="66" charset="0"/>
              </a:rPr>
              <a:t>queros </a:t>
            </a:r>
            <a:r>
              <a:rPr lang="es-ES" sz="1700" dirty="0">
                <a:latin typeface="Comic Sans MS" pitchFamily="66" charset="0"/>
              </a:rPr>
              <a:t>de la época Inca-colonial, están decorados con </a:t>
            </a:r>
            <a:r>
              <a:rPr lang="es-ES" sz="1700" dirty="0" smtClean="0">
                <a:latin typeface="Comic Sans MS" pitchFamily="66" charset="0"/>
              </a:rPr>
              <a:t>escenas figurativas pintadas. Los </a:t>
            </a:r>
            <a:r>
              <a:rPr lang="es-ES" sz="1700" dirty="0">
                <a:latin typeface="Comic Sans MS" pitchFamily="66" charset="0"/>
              </a:rPr>
              <a:t>más antiguos están decorados con motivos </a:t>
            </a:r>
            <a:r>
              <a:rPr lang="es-ES" sz="1700" dirty="0" smtClean="0">
                <a:latin typeface="Comic Sans MS" pitchFamily="66" charset="0"/>
              </a:rPr>
              <a:t>geométricos rellenados </a:t>
            </a:r>
            <a:r>
              <a:rPr lang="es-ES" sz="1700" dirty="0">
                <a:latin typeface="Comic Sans MS" pitchFamily="66" charset="0"/>
              </a:rPr>
              <a:t>con </a:t>
            </a:r>
            <a:r>
              <a:rPr lang="es-ES" sz="1700" dirty="0" smtClean="0">
                <a:latin typeface="Comic Sans MS" pitchFamily="66" charset="0"/>
              </a:rPr>
              <a:t>unos tonos </a:t>
            </a:r>
            <a:r>
              <a:rPr lang="es-ES" sz="1700" dirty="0">
                <a:latin typeface="Comic Sans MS" pitchFamily="66" charset="0"/>
              </a:rPr>
              <a:t>vivos rojos y amarillos. Otro tema decorativo eran las plantas o flores acampanadas que cuelgan mirando hacia abajo y motivos geométricos. </a:t>
            </a:r>
            <a:endParaRPr lang="es-ES" sz="1700" dirty="0">
              <a:effectLst/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4114800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2049016" cy="1528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824312"/>
            <a:ext cx="1857375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10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s-ES" sz="5400" dirty="0" smtClean="0">
                <a:latin typeface="Vijaya" pitchFamily="34" charset="0"/>
                <a:cs typeface="Vijaya" pitchFamily="34" charset="0"/>
              </a:rPr>
              <a:t>LA ECONOMÍA</a:t>
            </a:r>
            <a:endParaRPr lang="es-ES" sz="5400" dirty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4525963"/>
          </a:xfrm>
        </p:spPr>
        <p:txBody>
          <a:bodyPr>
            <a:normAutofit/>
          </a:bodyPr>
          <a:lstStyle/>
          <a:p>
            <a:r>
              <a:rPr lang="es-ES" sz="1600" dirty="0" smtClean="0">
                <a:latin typeface="Comic Sans MS" pitchFamily="66" charset="0"/>
              </a:rPr>
              <a:t>La </a:t>
            </a:r>
            <a:r>
              <a:rPr lang="es-ES" sz="1600" b="1" dirty="0">
                <a:latin typeface="Comic Sans MS" pitchFamily="66" charset="0"/>
              </a:rPr>
              <a:t>economía </a:t>
            </a:r>
            <a:r>
              <a:rPr lang="es-ES" sz="1600" b="1" dirty="0" smtClean="0">
                <a:latin typeface="Comic Sans MS" pitchFamily="66" charset="0"/>
              </a:rPr>
              <a:t>Inca</a:t>
            </a:r>
            <a:r>
              <a:rPr lang="es-ES" sz="1600" dirty="0">
                <a:latin typeface="Comic Sans MS" pitchFamily="66" charset="0"/>
              </a:rPr>
              <a:t> </a:t>
            </a:r>
            <a:r>
              <a:rPr lang="es-ES" sz="1600" dirty="0" smtClean="0">
                <a:latin typeface="Comic Sans MS" pitchFamily="66" charset="0"/>
              </a:rPr>
              <a:t>estaba dirigida </a:t>
            </a:r>
            <a:r>
              <a:rPr lang="es-ES" sz="1600" dirty="0">
                <a:latin typeface="Comic Sans MS" pitchFamily="66" charset="0"/>
              </a:rPr>
              <a:t>por el </a:t>
            </a:r>
            <a:r>
              <a:rPr lang="es-ES" sz="1600" dirty="0" smtClean="0">
                <a:latin typeface="Comic Sans MS" pitchFamily="66" charset="0"/>
              </a:rPr>
              <a:t>estado. </a:t>
            </a:r>
            <a:r>
              <a:rPr lang="es-ES" sz="1600" dirty="0">
                <a:latin typeface="Comic Sans MS" pitchFamily="66" charset="0"/>
              </a:rPr>
              <a:t>S</a:t>
            </a:r>
            <a:r>
              <a:rPr lang="es-ES" sz="1600" dirty="0" smtClean="0">
                <a:latin typeface="Comic Sans MS" pitchFamily="66" charset="0"/>
              </a:rPr>
              <a:t>e </a:t>
            </a:r>
            <a:r>
              <a:rPr lang="es-ES" sz="1600" dirty="0">
                <a:latin typeface="Comic Sans MS" pitchFamily="66" charset="0"/>
              </a:rPr>
              <a:t>basaba en cultivos como la </a:t>
            </a:r>
            <a:r>
              <a:rPr lang="es-ES" sz="1600" dirty="0" smtClean="0">
                <a:latin typeface="Comic Sans MS" pitchFamily="66" charset="0"/>
              </a:rPr>
              <a:t>patata </a:t>
            </a:r>
            <a:r>
              <a:rPr lang="es-ES" sz="1600" dirty="0">
                <a:latin typeface="Comic Sans MS" pitchFamily="66" charset="0"/>
              </a:rPr>
              <a:t>y el maíz.</a:t>
            </a:r>
          </a:p>
          <a:p>
            <a:r>
              <a:rPr lang="es-ES" sz="1600" dirty="0">
                <a:latin typeface="Comic Sans MS" pitchFamily="66" charset="0"/>
              </a:rPr>
              <a:t>Las tierras pertenecían al estado y se repartían cada año </a:t>
            </a:r>
            <a:r>
              <a:rPr lang="es-ES" sz="1600" dirty="0" smtClean="0">
                <a:latin typeface="Comic Sans MS" pitchFamily="66" charset="0"/>
              </a:rPr>
              <a:t>entre diversos </a:t>
            </a:r>
            <a:r>
              <a:rPr lang="es-ES" sz="1600" dirty="0">
                <a:latin typeface="Comic Sans MS" pitchFamily="66" charset="0"/>
              </a:rPr>
              <a:t>estamentos </a:t>
            </a:r>
            <a:r>
              <a:rPr lang="es-ES" sz="1600" dirty="0" smtClean="0">
                <a:latin typeface="Comic Sans MS" pitchFamily="66" charset="0"/>
              </a:rPr>
              <a:t>sociales, pues </a:t>
            </a:r>
            <a:r>
              <a:rPr lang="es-ES" sz="1600" dirty="0">
                <a:latin typeface="Comic Sans MS" pitchFamily="66" charset="0"/>
              </a:rPr>
              <a:t>no existía la </a:t>
            </a:r>
            <a:r>
              <a:rPr lang="es-ES" sz="1600" dirty="0" smtClean="0">
                <a:latin typeface="Comic Sans MS" pitchFamily="66" charset="0"/>
              </a:rPr>
              <a:t>propiedad privada. </a:t>
            </a:r>
            <a:r>
              <a:rPr lang="es-ES" sz="1600" dirty="0" smtClean="0">
                <a:latin typeface="Comic Sans MS" pitchFamily="66" charset="0"/>
              </a:rPr>
              <a:t>Las mejores tierras se le entregaban a </a:t>
            </a:r>
            <a:r>
              <a:rPr lang="es-ES" sz="1600" dirty="0" smtClean="0">
                <a:latin typeface="Comic Sans MS" pitchFamily="66" charset="0"/>
              </a:rPr>
              <a:t>la </a:t>
            </a:r>
            <a:r>
              <a:rPr lang="es-ES" sz="1600" dirty="0" smtClean="0">
                <a:latin typeface="Comic Sans MS" pitchFamily="66" charset="0"/>
              </a:rPr>
              <a:t>aristocracia, </a:t>
            </a:r>
            <a:r>
              <a:rPr lang="es-ES" sz="1600" dirty="0">
                <a:latin typeface="Comic Sans MS" pitchFamily="66" charset="0"/>
              </a:rPr>
              <a:t>que eran cultivadas por los </a:t>
            </a:r>
            <a:r>
              <a:rPr lang="es-ES" sz="1600" dirty="0" smtClean="0">
                <a:latin typeface="Comic Sans MS" pitchFamily="66" charset="0"/>
              </a:rPr>
              <a:t>peones. </a:t>
            </a:r>
          </a:p>
          <a:p>
            <a:r>
              <a:rPr lang="es-ES" sz="1600" dirty="0" smtClean="0">
                <a:latin typeface="Comic Sans MS" pitchFamily="66" charset="0"/>
              </a:rPr>
              <a:t>La </a:t>
            </a:r>
            <a:r>
              <a:rPr lang="es-ES" sz="1600" dirty="0">
                <a:latin typeface="Comic Sans MS" pitchFamily="66" charset="0"/>
              </a:rPr>
              <a:t>ganadería era también muy importante. Destacaban los </a:t>
            </a:r>
            <a:r>
              <a:rPr lang="es-ES" sz="1600" dirty="0" smtClean="0">
                <a:latin typeface="Comic Sans MS" pitchFamily="66" charset="0"/>
              </a:rPr>
              <a:t>rebaños de </a:t>
            </a:r>
            <a:r>
              <a:rPr lang="es-ES" sz="1600" dirty="0">
                <a:latin typeface="Comic Sans MS" pitchFamily="66" charset="0"/>
              </a:rPr>
              <a:t>llamas, alpacas y vicuñas, que </a:t>
            </a:r>
            <a:r>
              <a:rPr lang="es-ES" sz="1600" dirty="0" smtClean="0">
                <a:latin typeface="Comic Sans MS" pitchFamily="66" charset="0"/>
              </a:rPr>
              <a:t>servían para dar </a:t>
            </a:r>
            <a:r>
              <a:rPr lang="es-ES" sz="1600" dirty="0">
                <a:latin typeface="Comic Sans MS" pitchFamily="66" charset="0"/>
              </a:rPr>
              <a:t>carne, leche y </a:t>
            </a:r>
            <a:r>
              <a:rPr lang="es-ES" sz="1600" dirty="0" smtClean="0">
                <a:latin typeface="Comic Sans MS" pitchFamily="66" charset="0"/>
              </a:rPr>
              <a:t>lana. También se </a:t>
            </a:r>
            <a:r>
              <a:rPr lang="es-ES" sz="1600" dirty="0">
                <a:latin typeface="Comic Sans MS" pitchFamily="66" charset="0"/>
              </a:rPr>
              <a:t>utilizaban también para el transporte.</a:t>
            </a:r>
          </a:p>
          <a:p>
            <a:r>
              <a:rPr lang="es-ES" sz="1600" dirty="0">
                <a:latin typeface="Comic Sans MS" pitchFamily="66" charset="0"/>
              </a:rPr>
              <a:t>El comercio no tuvo gran desarrollo, pese a la construcción de una extensa red de caminos, debido que se desconocía el uso de la rueda.</a:t>
            </a:r>
          </a:p>
          <a:p>
            <a:pPr marL="0" indent="0">
              <a:buNone/>
            </a:pPr>
            <a:r>
              <a:rPr lang="es-ES" sz="1600" dirty="0" smtClean="0">
                <a:latin typeface="Comic Sans MS" pitchFamily="66" charset="0"/>
              </a:rPr>
              <a:t>No conocían </a:t>
            </a:r>
            <a:r>
              <a:rPr lang="es-ES" sz="1600" dirty="0">
                <a:latin typeface="Comic Sans MS" pitchFamily="66" charset="0"/>
              </a:rPr>
              <a:t>la moneda, por lo que se pagaba mediante trueque o trabajo.</a:t>
            </a:r>
          </a:p>
          <a:p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47370"/>
            <a:ext cx="3423995" cy="2410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272731"/>
            <a:ext cx="4248472" cy="237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046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-30297"/>
            <a:ext cx="8229600" cy="1143000"/>
          </a:xfrm>
        </p:spPr>
        <p:txBody>
          <a:bodyPr/>
          <a:lstStyle/>
          <a:p>
            <a:r>
              <a:rPr lang="es-ES" dirty="0" smtClean="0">
                <a:latin typeface="Vijaya" pitchFamily="34" charset="0"/>
                <a:cs typeface="Vijaya" pitchFamily="34" charset="0"/>
              </a:rPr>
              <a:t>LA RELIGIÓN</a:t>
            </a:r>
            <a:endParaRPr lang="es-ES" dirty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>
            <a:normAutofit/>
          </a:bodyPr>
          <a:lstStyle/>
          <a:p>
            <a:r>
              <a:rPr lang="es-ES" sz="1600" dirty="0" smtClean="0">
                <a:latin typeface="Comic Sans MS" pitchFamily="66" charset="0"/>
              </a:rPr>
              <a:t>La religión estaba basada en la adoración del Sol. Los emperadores Incas eran considerados como descendientes de Dios Sol. El oro, símbolo del Dios Sol, era muy usado por los dirigentes y miembros de la élite, no como moneda de intercambio, sino principalmente como objetivos decorativos y </a:t>
            </a:r>
            <a:r>
              <a:rPr lang="es-ES" sz="1600" dirty="0" smtClean="0">
                <a:latin typeface="Comic Sans MS" pitchFamily="66" charset="0"/>
              </a:rPr>
              <a:t>rituales. </a:t>
            </a:r>
            <a:r>
              <a:rPr lang="es-ES" sz="1600" dirty="0" smtClean="0">
                <a:latin typeface="Comic Sans MS" pitchFamily="66" charset="0"/>
              </a:rPr>
              <a:t>Desde el </a:t>
            </a:r>
            <a:r>
              <a:rPr lang="es-ES" sz="1600" i="1" dirty="0" smtClean="0">
                <a:latin typeface="Comic Sans MS" pitchFamily="66" charset="0"/>
              </a:rPr>
              <a:t>Templo del Sol</a:t>
            </a:r>
            <a:r>
              <a:rPr lang="es-ES" sz="1600" dirty="0" smtClean="0">
                <a:latin typeface="Comic Sans MS" pitchFamily="66" charset="0"/>
              </a:rPr>
              <a:t> en el centro de </a:t>
            </a:r>
            <a:r>
              <a:rPr lang="es-ES" sz="1600" i="1" dirty="0" smtClean="0">
                <a:latin typeface="Comic Sans MS" pitchFamily="66" charset="0"/>
              </a:rPr>
              <a:t>Cuzco</a:t>
            </a:r>
            <a:r>
              <a:rPr lang="es-ES" sz="1600" dirty="0" smtClean="0">
                <a:latin typeface="Comic Sans MS" pitchFamily="66" charset="0"/>
              </a:rPr>
              <a:t>, se podían trazar líneas imaginarias en dirección de los lugares de culto. Las prácticas religiosas consistían en consultas de los oráculos, sacrificios como ofrenda, trances religiosos y confesiones públicas. El ciclo anual de fiestas se llama año agrícola. </a:t>
            </a:r>
            <a:endParaRPr lang="es-ES" sz="1600" dirty="0"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684" y="2924944"/>
            <a:ext cx="219075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67792"/>
            <a:ext cx="3456384" cy="3249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616" y="4785896"/>
            <a:ext cx="2221129" cy="185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9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830</Words>
  <Application>Microsoft Office PowerPoint</Application>
  <PresentationFormat>Presentación en pantalla (4:3)</PresentationFormat>
  <Paragraphs>60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EL ASOMBROSO MUNDO DE LOS INCAS</vt:lpstr>
      <vt:lpstr>LOS INCAS</vt:lpstr>
      <vt:lpstr>EL IMPERIO INCA</vt:lpstr>
      <vt:lpstr>LA ARQUITECTURA</vt:lpstr>
      <vt:lpstr>CARACTERÍSTICAS DE LA ARQUITECTURA </vt:lpstr>
      <vt:lpstr>ESCULTURA Y PINTURA</vt:lpstr>
      <vt:lpstr>EL ARTE</vt:lpstr>
      <vt:lpstr>LA ECONOMÍA</vt:lpstr>
      <vt:lpstr>LA RELIGIÓN</vt:lpstr>
      <vt:lpstr>Presentación de PowerPoint</vt:lpstr>
      <vt:lpstr>Presentación de PowerPoint</vt:lpstr>
      <vt:lpstr>DIOSES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INCAS</dc:title>
  <dc:creator>Artaza Romo Ikaslea</dc:creator>
  <cp:lastModifiedBy>trigi</cp:lastModifiedBy>
  <cp:revision>40</cp:revision>
  <dcterms:created xsi:type="dcterms:W3CDTF">2014-03-14T13:02:39Z</dcterms:created>
  <dcterms:modified xsi:type="dcterms:W3CDTF">2014-04-01T18:39:40Z</dcterms:modified>
</cp:coreProperties>
</file>